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9" r:id="rId11"/>
    <p:sldId id="270" r:id="rId12"/>
    <p:sldId id="271" r:id="rId13"/>
    <p:sldId id="263" r:id="rId14"/>
    <p:sldId id="272" r:id="rId15"/>
    <p:sldId id="273" r:id="rId16"/>
    <p:sldId id="274" r:id="rId17"/>
    <p:sldId id="265" r:id="rId18"/>
    <p:sldId id="275" r:id="rId19"/>
    <p:sldId id="276" r:id="rId20"/>
  </p:sldIdLst>
  <p:sldSz cx="9144000" cy="6858000" type="screen4x3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5C638-F7FD-254D-827A-E86617A81557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6155-3F3D-0D44-93F0-FB3D4D4CEA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D86F0E-E382-4AD6-86C3-B0C954D40245}"/>
              </a:ext>
            </a:extLst>
          </p:cNvPr>
          <p:cNvSpPr/>
          <p:nvPr userDrawn="1"/>
        </p:nvSpPr>
        <p:spPr>
          <a:xfrm>
            <a:off x="3884524" y="218333"/>
            <a:ext cx="5004500" cy="6503142"/>
          </a:xfrm>
          <a:prstGeom prst="rect">
            <a:avLst/>
          </a:prstGeom>
          <a:solidFill>
            <a:srgbClr val="EA6700"/>
          </a:solidFill>
          <a:ln>
            <a:solidFill>
              <a:srgbClr val="EA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nhaltsplatzhalter 11">
            <a:extLst>
              <a:ext uri="{FF2B5EF4-FFF2-40B4-BE49-F238E27FC236}">
                <a16:creationId xmlns:a16="http://schemas.microsoft.com/office/drawing/2014/main" id="{703EC677-3B81-400E-AA85-0A78AE3F3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02" t="6432" b="5438"/>
          <a:stretch/>
        </p:blipFill>
        <p:spPr>
          <a:xfrm rot="16200000">
            <a:off x="-1248809" y="1722119"/>
            <a:ext cx="6503142" cy="349557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A19D33E-23E6-45AF-9C8B-3950686608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6008" y="680671"/>
            <a:ext cx="4580792" cy="3781802"/>
          </a:xfrm>
        </p:spPr>
        <p:txBody>
          <a:bodyPr>
            <a:normAutofit/>
          </a:bodyPr>
          <a:lstStyle>
            <a:lvl1pPr algn="r">
              <a:defRPr sz="4000"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CH" dirty="0"/>
              <a:t>MASTERTITELFORMAT BEARBEITEN</a:t>
            </a:r>
            <a:endParaRPr lang="en-US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2725248B-BB40-4D92-9BE9-CEBD2907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6154" y="4855196"/>
            <a:ext cx="4290646" cy="17526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  <a:endParaRPr lang="en-US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44D689-D067-4F26-9304-084F84BB83B6}"/>
              </a:ext>
            </a:extLst>
          </p:cNvPr>
          <p:cNvCxnSpPr>
            <a:cxnSpLocks/>
          </p:cNvCxnSpPr>
          <p:nvPr userDrawn="1"/>
        </p:nvCxnSpPr>
        <p:spPr>
          <a:xfrm>
            <a:off x="4106008" y="4658834"/>
            <a:ext cx="45807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5C638-F7FD-254D-827A-E86617A81557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6155-3F3D-0D44-93F0-FB3D4D4CEA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D86F0E-E382-4AD6-86C3-B0C954D40245}"/>
              </a:ext>
            </a:extLst>
          </p:cNvPr>
          <p:cNvSpPr/>
          <p:nvPr userDrawn="1"/>
        </p:nvSpPr>
        <p:spPr>
          <a:xfrm>
            <a:off x="3884524" y="218333"/>
            <a:ext cx="5004500" cy="6503142"/>
          </a:xfrm>
          <a:prstGeom prst="rect">
            <a:avLst/>
          </a:prstGeom>
          <a:solidFill>
            <a:srgbClr val="EA6700"/>
          </a:solidFill>
          <a:ln>
            <a:solidFill>
              <a:srgbClr val="EA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02299CCC-61F8-4615-B6D7-EE656B079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02" t="6432" b="5438"/>
          <a:stretch/>
        </p:blipFill>
        <p:spPr>
          <a:xfrm rot="16200000">
            <a:off x="-1248809" y="1722119"/>
            <a:ext cx="6503142" cy="349557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44B7B58B-BB94-4E95-AD1E-6176209F3C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1450" y="4686126"/>
            <a:ext cx="4445349" cy="1541585"/>
          </a:xfrm>
        </p:spPr>
        <p:txBody>
          <a:bodyPr anchor="t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CH" dirty="0"/>
              <a:t>MASTERTITELFORMAT BEARBEITEN</a:t>
            </a:r>
            <a:endParaRPr lang="en-US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96439EB-D216-4823-B264-75210A41845C}"/>
              </a:ext>
            </a:extLst>
          </p:cNvPr>
          <p:cNvCxnSpPr>
            <a:cxnSpLocks/>
          </p:cNvCxnSpPr>
          <p:nvPr userDrawn="1"/>
        </p:nvCxnSpPr>
        <p:spPr>
          <a:xfrm>
            <a:off x="4106008" y="4658834"/>
            <a:ext cx="45807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C638-F7FD-254D-827A-E86617A81557}" type="datetimeFigureOut">
              <a:rPr lang="de-DE" smtClean="0"/>
              <a:t>12.08.2017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6155-3F3D-0D44-93F0-FB3D4D4CEA7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Inhaltsplatzhalter 11">
            <a:extLst>
              <a:ext uri="{FF2B5EF4-FFF2-40B4-BE49-F238E27FC236}">
                <a16:creationId xmlns:a16="http://schemas.microsoft.com/office/drawing/2014/main" id="{E670AED2-3900-4FAC-AD5F-8F465298F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02" t="6432" b="5438"/>
          <a:stretch/>
        </p:blipFill>
        <p:spPr>
          <a:xfrm rot="16200000">
            <a:off x="-1248809" y="1722119"/>
            <a:ext cx="6503142" cy="349557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7D86F0E-E382-4AD6-86C3-B0C954D40245}"/>
              </a:ext>
            </a:extLst>
          </p:cNvPr>
          <p:cNvSpPr/>
          <p:nvPr userDrawn="1"/>
        </p:nvSpPr>
        <p:spPr>
          <a:xfrm>
            <a:off x="3884524" y="218333"/>
            <a:ext cx="5004500" cy="6503142"/>
          </a:xfrm>
          <a:prstGeom prst="rect">
            <a:avLst/>
          </a:prstGeom>
          <a:solidFill>
            <a:srgbClr val="C60C00"/>
          </a:solidFill>
          <a:ln>
            <a:solidFill>
              <a:srgbClr val="C50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C924BF8-EF0F-44BA-94D9-85FD882EDFB8}"/>
              </a:ext>
            </a:extLst>
          </p:cNvPr>
          <p:cNvCxnSpPr>
            <a:cxnSpLocks/>
          </p:cNvCxnSpPr>
          <p:nvPr userDrawn="1"/>
        </p:nvCxnSpPr>
        <p:spPr>
          <a:xfrm>
            <a:off x="4106008" y="3689838"/>
            <a:ext cx="45807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tertitel 2">
            <a:extLst>
              <a:ext uri="{FF2B5EF4-FFF2-40B4-BE49-F238E27FC236}">
                <a16:creationId xmlns:a16="http://schemas.microsoft.com/office/drawing/2014/main" id="{C933C656-B714-4BD1-81E2-CCC26C7863F8}"/>
              </a:ext>
            </a:extLst>
          </p:cNvPr>
          <p:cNvSpPr txBox="1">
            <a:spLocks/>
          </p:cNvSpPr>
          <p:nvPr userDrawn="1"/>
        </p:nvSpPr>
        <p:spPr>
          <a:xfrm>
            <a:off x="5486400" y="4977387"/>
            <a:ext cx="3200400" cy="12178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i="1" dirty="0">
                <a:solidFill>
                  <a:schemeClr val="bg1"/>
                </a:solidFill>
              </a:rPr>
              <a:t>EDITORS:</a:t>
            </a:r>
          </a:p>
          <a:p>
            <a:pPr algn="r">
              <a:spcBef>
                <a:spcPts val="0"/>
              </a:spcBef>
            </a:pPr>
            <a:r>
              <a:rPr lang="de-DE" i="1" dirty="0">
                <a:solidFill>
                  <a:schemeClr val="bg1"/>
                </a:solidFill>
              </a:rPr>
              <a:t>Jan vom Brocke</a:t>
            </a:r>
          </a:p>
          <a:p>
            <a:pPr algn="r">
              <a:spcBef>
                <a:spcPts val="0"/>
              </a:spcBef>
            </a:pPr>
            <a:r>
              <a:rPr lang="de-DE" i="1" dirty="0">
                <a:solidFill>
                  <a:schemeClr val="bg1"/>
                </a:solidFill>
              </a:rPr>
              <a:t>Jan </a:t>
            </a:r>
            <a:r>
              <a:rPr lang="de-DE" i="1" dirty="0" err="1">
                <a:solidFill>
                  <a:schemeClr val="bg1"/>
                </a:solidFill>
              </a:rPr>
              <a:t>Mendling</a:t>
            </a:r>
            <a:endParaRPr lang="de-DE" i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de-AT" i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DC5CF9-E5C4-45E1-A7F5-F0349BC615C6}"/>
              </a:ext>
            </a:extLst>
          </p:cNvPr>
          <p:cNvSpPr txBox="1"/>
          <p:nvPr userDrawn="1"/>
        </p:nvSpPr>
        <p:spPr>
          <a:xfrm>
            <a:off x="3603172" y="481712"/>
            <a:ext cx="50836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4800" dirty="0">
                <a:solidFill>
                  <a:schemeClr val="bg1"/>
                </a:solidFill>
                <a:latin typeface="Tw Cen MT" panose="020B0602020104020603" pitchFamily="34" charset="0"/>
              </a:rPr>
              <a:t>BUSINESS </a:t>
            </a:r>
            <a:br>
              <a:rPr lang="de-AT" sz="48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de-AT" sz="4800" dirty="0">
                <a:solidFill>
                  <a:schemeClr val="bg1"/>
                </a:solidFill>
                <a:latin typeface="Tw Cen MT" panose="020B0602020104020603" pitchFamily="34" charset="0"/>
              </a:rPr>
              <a:t>PROCESS MANAGEMENT CASES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CCBEF920-A35C-4075-BD98-FB56589DA3F0}"/>
              </a:ext>
            </a:extLst>
          </p:cNvPr>
          <p:cNvSpPr txBox="1">
            <a:spLocks/>
          </p:cNvSpPr>
          <p:nvPr userDrawn="1"/>
        </p:nvSpPr>
        <p:spPr>
          <a:xfrm>
            <a:off x="3450772" y="3842211"/>
            <a:ext cx="5236028" cy="12178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Innovation and Business Transformation in Practice</a:t>
            </a:r>
            <a:endParaRPr lang="de-A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33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7658099" cy="114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de-CH" dirty="0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1600200"/>
            <a:ext cx="7658099" cy="45259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1562100" cy="365125"/>
          </a:xfrm>
        </p:spPr>
        <p:txBody>
          <a:bodyPr/>
          <a:lstStyle/>
          <a:p>
            <a:fld id="{6795C638-F7FD-254D-827A-E86617A81557}" type="datetimeFigureOut">
              <a:rPr lang="de-DE" smtClean="0"/>
              <a:t>12.08.2017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6155-3F3D-0D44-93F0-FB3D4D4CEA7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49C31F-3054-4B2F-B88C-DE5AF26FB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7196" r="8520" b="7864"/>
          <a:stretch/>
        </p:blipFill>
        <p:spPr>
          <a:xfrm rot="5400000">
            <a:off x="-2954216" y="2954214"/>
            <a:ext cx="6858000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87272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3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92BD-28A4-4B86-9FC3-B4369E3700F9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8026-4269-4123-B4EF-21D8213A33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5C638-F7FD-254D-827A-E86617A81557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6155-3F3D-0D44-93F0-FB3D4D4CEA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39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Taken</a:t>
            </a:r>
            <a:br>
              <a:rPr lang="en-US" dirty="0"/>
            </a:br>
            <a:r>
              <a:rPr lang="en-US" sz="3600" dirty="0"/>
              <a:t>Phase 1: Conception and provider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RFID adoption project with support </a:t>
            </a:r>
            <a:br>
              <a:rPr lang="en-US" dirty="0"/>
            </a:br>
            <a:r>
              <a:rPr lang="en-US" dirty="0"/>
              <a:t>of external consulting company</a:t>
            </a:r>
          </a:p>
          <a:p>
            <a:endParaRPr lang="en-US" dirty="0"/>
          </a:p>
          <a:p>
            <a:r>
              <a:rPr lang="en-US" dirty="0"/>
              <a:t>Evaluation of potential suppliers for required RFID equipment in realistic proximity</a:t>
            </a:r>
          </a:p>
          <a:p>
            <a:endParaRPr lang="en-US" dirty="0"/>
          </a:p>
        </p:txBody>
      </p:sp>
      <p:pic>
        <p:nvPicPr>
          <p:cNvPr id="4" name="Picture 3" descr="tailor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231" y="1700808"/>
            <a:ext cx="2157257" cy="7897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Taken</a:t>
            </a:r>
            <a:br>
              <a:rPr lang="en-US" dirty="0"/>
            </a:br>
            <a:r>
              <a:rPr lang="en-US" sz="3600" dirty="0"/>
              <a:t>Phase 2: Realization and preparation of rollout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Pilot study with complete IT integration</a:t>
            </a:r>
          </a:p>
          <a:p>
            <a:r>
              <a:rPr lang="en-US" dirty="0"/>
              <a:t>Conceptual pilot done in parallel as verification location</a:t>
            </a:r>
          </a:p>
          <a:p>
            <a:endParaRPr lang="en-US" dirty="0"/>
          </a:p>
          <a:p>
            <a:r>
              <a:rPr lang="en-US" dirty="0"/>
              <a:t>Scalability test: Aug.-Nov. 2012 6 further stores equipped with RFID</a:t>
            </a:r>
          </a:p>
          <a:p>
            <a:endParaRPr lang="en-US" dirty="0"/>
          </a:p>
          <a:p>
            <a:r>
              <a:rPr lang="en-US" dirty="0"/>
              <a:t>Provided RFID-tags for source-tagging since April 2013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Taken</a:t>
            </a:r>
            <a:br>
              <a:rPr lang="en-US" dirty="0"/>
            </a:br>
            <a:r>
              <a:rPr lang="en-US" sz="3600" dirty="0"/>
              <a:t>Phase 3: Rollout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76905"/>
              </p:ext>
            </p:extLst>
          </p:nvPr>
        </p:nvGraphicFramePr>
        <p:xfrm>
          <a:off x="1238614" y="1600200"/>
          <a:ext cx="7416824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05/2013-07/2013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Rollout of Handheld scanners and RFID Servers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06/2013-01/2014: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planning of points of reading in stores and necessary infrastructural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07/2013-03/2014: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Initial tagging of inventory in respective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08/2013-03/2014: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Installation of reading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08/2014-04/2014: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training and go-live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   initially 4 stores / week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   from October 8 stores /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05/2014-06/2014: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extra training and extended software releases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C947-3DE5-4B9C-85A4-986FB109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RESULTS ACHIEVED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achieved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inventory</a:t>
            </a:r>
            <a:r>
              <a:rPr lang="de-DE" dirty="0"/>
              <a:t> </a:t>
            </a:r>
            <a:r>
              <a:rPr lang="de-DE" dirty="0" err="1"/>
              <a:t>accuracy</a:t>
            </a:r>
            <a:endParaRPr lang="de-DE" dirty="0"/>
          </a:p>
          <a:p>
            <a:pPr lvl="1"/>
            <a:r>
              <a:rPr lang="de-DE" dirty="0"/>
              <a:t>Real time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items</a:t>
            </a:r>
            <a:endParaRPr lang="de-DE" dirty="0"/>
          </a:p>
          <a:p>
            <a:pPr lvl="1"/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shelf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  <a:p>
            <a:pPr lvl="1"/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turnover</a:t>
            </a:r>
            <a:endParaRPr lang="de-DE" dirty="0"/>
          </a:p>
          <a:p>
            <a:r>
              <a:rPr lang="de-DE" dirty="0" err="1"/>
              <a:t>Improved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procurement</a:t>
            </a:r>
            <a:endParaRPr lang="en-US" dirty="0"/>
          </a:p>
          <a:p>
            <a:pPr lvl="1"/>
            <a:r>
              <a:rPr lang="de-DE" dirty="0"/>
              <a:t>Early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 (e.g.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theft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administrative </a:t>
            </a:r>
            <a:r>
              <a:rPr lang="de-DE" dirty="0" err="1"/>
              <a:t>errors</a:t>
            </a:r>
            <a:r>
              <a:rPr lang="de-DE" dirty="0"/>
              <a:t>)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timely</a:t>
            </a:r>
            <a:r>
              <a:rPr lang="de-DE" dirty="0"/>
              <a:t> </a:t>
            </a:r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orders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31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achieved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efficiency</a:t>
            </a:r>
            <a:endParaRPr lang="de-DE" dirty="0"/>
          </a:p>
          <a:p>
            <a:pPr lvl="1"/>
            <a:r>
              <a:rPr lang="de-DE" dirty="0"/>
              <a:t>Recording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outgoing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 in </a:t>
            </a:r>
            <a:r>
              <a:rPr lang="de-DE" dirty="0" err="1"/>
              <a:t>batches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scanning</a:t>
            </a:r>
            <a:r>
              <a:rPr lang="de-DE" dirty="0"/>
              <a:t> individual </a:t>
            </a:r>
            <a:r>
              <a:rPr lang="de-DE" dirty="0" err="1"/>
              <a:t>barcodes</a:t>
            </a:r>
            <a:endParaRPr lang="de-DE" dirty="0"/>
          </a:p>
          <a:p>
            <a:pPr lvl="1"/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RFID-</a:t>
            </a:r>
            <a:r>
              <a:rPr lang="de-DE" dirty="0" err="1"/>
              <a:t>enabled</a:t>
            </a:r>
            <a:r>
              <a:rPr lang="de-DE" dirty="0"/>
              <a:t> </a:t>
            </a:r>
            <a:r>
              <a:rPr lang="de-DE" dirty="0" err="1"/>
              <a:t>inventory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(ADLER also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robotic</a:t>
            </a:r>
            <a:r>
              <a:rPr lang="de-DE" dirty="0"/>
              <a:t> </a:t>
            </a:r>
            <a:r>
              <a:rPr lang="de-DE" dirty="0" err="1"/>
              <a:t>inventory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)</a:t>
            </a:r>
          </a:p>
          <a:p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sale</a:t>
            </a:r>
            <a:endParaRPr lang="de-DE" dirty="0"/>
          </a:p>
          <a:p>
            <a:pPr lvl="1"/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cashiers</a:t>
            </a:r>
            <a:r>
              <a:rPr lang="de-DE" dirty="0"/>
              <a:t> </a:t>
            </a:r>
            <a:r>
              <a:rPr lang="de-DE" dirty="0" err="1"/>
              <a:t>desk</a:t>
            </a:r>
            <a:endParaRPr lang="de-DE" dirty="0"/>
          </a:p>
          <a:p>
            <a:pPr lvl="1"/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satisfaction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8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achieved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 tagging and theft prevention</a:t>
            </a:r>
          </a:p>
          <a:p>
            <a:pPr lvl="1"/>
            <a:r>
              <a:rPr lang="en-US" dirty="0"/>
              <a:t>Replacement of costly plastic hard tags with lightweight RFID tags</a:t>
            </a:r>
          </a:p>
          <a:p>
            <a:pPr lvl="1"/>
            <a:r>
              <a:rPr lang="de-DE" dirty="0"/>
              <a:t>Today, 90%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items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equipped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RFID-</a:t>
            </a:r>
            <a:r>
              <a:rPr lang="de-DE" dirty="0" err="1"/>
              <a:t>enabled</a:t>
            </a:r>
            <a:r>
              <a:rPr lang="de-DE" dirty="0"/>
              <a:t> </a:t>
            </a:r>
            <a:r>
              <a:rPr lang="de-DE" dirty="0" err="1"/>
              <a:t>theft</a:t>
            </a:r>
            <a:r>
              <a:rPr lang="de-DE" dirty="0"/>
              <a:t> </a:t>
            </a:r>
            <a:r>
              <a:rPr lang="de-DE" dirty="0" err="1"/>
              <a:t>prevention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high-value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4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09A77-8DAB-46D4-8519-B543F04E0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LESSONS LEARNED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Lessons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Set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goals</a:t>
            </a:r>
            <a:endParaRPr lang="de-DE" dirty="0"/>
          </a:p>
          <a:p>
            <a:pPr lvl="1"/>
            <a:r>
              <a:rPr lang="de-DE" dirty="0"/>
              <a:t>ADLER </a:t>
            </a:r>
            <a:r>
              <a:rPr lang="de-DE" dirty="0" err="1"/>
              <a:t>resisted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urge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adopt</a:t>
            </a:r>
            <a:r>
              <a:rPr lang="de-DE" dirty="0"/>
              <a:t> RFID in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hype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waited</a:t>
            </a:r>
            <a:r>
              <a:rPr lang="de-DE" dirty="0"/>
              <a:t> </a:t>
            </a:r>
            <a:r>
              <a:rPr lang="de-DE" dirty="0" err="1"/>
              <a:t>till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economically</a:t>
            </a:r>
            <a:r>
              <a:rPr lang="de-DE" dirty="0"/>
              <a:t> </a:t>
            </a:r>
            <a:r>
              <a:rPr lang="de-DE" dirty="0" err="1"/>
              <a:t>reasonable</a:t>
            </a:r>
            <a:endParaRPr lang="de-DE" dirty="0"/>
          </a:p>
          <a:p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potential </a:t>
            </a:r>
            <a:r>
              <a:rPr lang="de-DE" dirty="0" err="1"/>
              <a:t>risks</a:t>
            </a:r>
            <a:endParaRPr lang="de-DE" dirty="0"/>
          </a:p>
          <a:p>
            <a:pPr lvl="1"/>
            <a:r>
              <a:rPr lang="de-DE" dirty="0"/>
              <a:t>ADLER </a:t>
            </a:r>
            <a:r>
              <a:rPr lang="de-DE" dirty="0" err="1"/>
              <a:t>decided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potential </a:t>
            </a:r>
            <a:r>
              <a:rPr lang="de-DE" dirty="0" err="1"/>
              <a:t>privacy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threats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disconnected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storing</a:t>
            </a:r>
            <a:r>
              <a:rPr lang="de-DE" dirty="0"/>
              <a:t> RFID </a:t>
            </a:r>
            <a:r>
              <a:rPr lang="de-DE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31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Lessons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Take a </a:t>
            </a:r>
            <a:r>
              <a:rPr lang="de-DE" dirty="0" err="1"/>
              <a:t>process-oriented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employees</a:t>
            </a:r>
            <a:r>
              <a:rPr lang="de-DE" dirty="0"/>
              <a:t> on </a:t>
            </a:r>
            <a:r>
              <a:rPr lang="de-DE" dirty="0" err="1"/>
              <a:t>board</a:t>
            </a:r>
            <a:endParaRPr lang="de-DE" dirty="0"/>
          </a:p>
          <a:p>
            <a:pPr lvl="1"/>
            <a:r>
              <a:rPr lang="de-DE" dirty="0"/>
              <a:t>Technology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merely</a:t>
            </a:r>
            <a:r>
              <a:rPr lang="de-DE" dirty="0"/>
              <a:t> a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a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DE" dirty="0"/>
          </a:p>
          <a:p>
            <a:r>
              <a:rPr lang="de-DE" dirty="0"/>
              <a:t>All in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RFID </a:t>
            </a:r>
            <a:r>
              <a:rPr lang="de-DE" dirty="0" err="1"/>
              <a:t>paid</a:t>
            </a:r>
            <a:r>
              <a:rPr lang="de-DE" dirty="0"/>
              <a:t> off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48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16096-A6B9-45AD-82D3-3BE9C6B8A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Adoption of RFID Technology – The Case of Adler. A European Fashion Retail Company</a:t>
            </a:r>
            <a:br>
              <a:rPr lang="en-US" dirty="0"/>
            </a:b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94EBEC-0871-407B-8049-3E4B066C2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Roland Leitz, Andreas Solti, Alexander </a:t>
            </a:r>
            <a:r>
              <a:rPr lang="de-AT" dirty="0" err="1"/>
              <a:t>Weinhard</a:t>
            </a:r>
            <a:r>
              <a:rPr lang="de-AT" dirty="0"/>
              <a:t>, Jan </a:t>
            </a:r>
            <a:r>
              <a:rPr lang="de-AT" dirty="0" err="1"/>
              <a:t>Mendling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EA3A7-62A3-4955-AAC8-892FA76CA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sz="3200" dirty="0"/>
            </a:br>
            <a:r>
              <a:rPr lang="en-US" sz="3600" dirty="0"/>
              <a:t>Adler </a:t>
            </a:r>
            <a:r>
              <a:rPr lang="en-US" sz="3600" dirty="0" err="1"/>
              <a:t>Modemärkte</a:t>
            </a:r>
            <a:r>
              <a:rPr lang="en-US" sz="3600" dirty="0"/>
              <a:t> AG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Adler </a:t>
            </a:r>
            <a:r>
              <a:rPr lang="en-US" dirty="0" err="1"/>
              <a:t>Modemärkte</a:t>
            </a:r>
            <a:r>
              <a:rPr lang="en-US" dirty="0"/>
              <a:t> AG is a fashion retailer focusing on </a:t>
            </a:r>
            <a:r>
              <a:rPr lang="en-US" b="1" dirty="0"/>
              <a:t>best ager </a:t>
            </a:r>
            <a:r>
              <a:rPr lang="en-US" dirty="0"/>
              <a:t>customers </a:t>
            </a:r>
          </a:p>
          <a:p>
            <a:pPr>
              <a:buNone/>
            </a:pPr>
            <a:r>
              <a:rPr lang="en-US" dirty="0"/>
              <a:t>in the value-for-money segment</a:t>
            </a:r>
          </a:p>
          <a:p>
            <a:pPr marL="514350" indent="-514350"/>
            <a:r>
              <a:rPr lang="en-US" dirty="0"/>
              <a:t>Annual revenue: 566.1€ million, EBITDA: 33.3€ million, EBIT: 17.0€ million </a:t>
            </a:r>
          </a:p>
          <a:p>
            <a:pPr marL="514350" indent="-514350"/>
            <a:r>
              <a:rPr lang="en-US" dirty="0"/>
              <a:t>4,203 employees</a:t>
            </a:r>
          </a:p>
          <a:p>
            <a:pPr marL="514350" indent="-514350"/>
            <a:r>
              <a:rPr lang="en-US" dirty="0"/>
              <a:t>Clear focus on the target group of 45+ years</a:t>
            </a:r>
          </a:p>
          <a:p>
            <a:pPr marL="514350" indent="-514350"/>
            <a:r>
              <a:rPr lang="en-US" dirty="0"/>
              <a:t>Average age of customers: 60 years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Strong loyalty program: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6.2 million active customers with loyalty card </a:t>
            </a:r>
            <a:br>
              <a:rPr lang="en-US" dirty="0"/>
            </a:br>
            <a:r>
              <a:rPr lang="en-US" dirty="0"/>
              <a:t>(90% of sales revenue with loyalty cards)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Targeted and </a:t>
            </a:r>
            <a:r>
              <a:rPr lang="en-US" b="1" dirty="0"/>
              <a:t>efficient marketing </a:t>
            </a:r>
            <a:r>
              <a:rPr lang="en-US" dirty="0"/>
              <a:t>strategies </a:t>
            </a:r>
            <a:br>
              <a:rPr lang="en-US" dirty="0"/>
            </a:br>
            <a:r>
              <a:rPr lang="en-US" dirty="0"/>
              <a:t>by customer segmentation</a:t>
            </a:r>
          </a:p>
          <a:p>
            <a:r>
              <a:rPr lang="en-US" b="1" dirty="0"/>
              <a:t>High profitability</a:t>
            </a:r>
            <a:r>
              <a:rPr lang="en-US" dirty="0"/>
              <a:t>, due to better planning and </a:t>
            </a:r>
            <a:br>
              <a:rPr lang="en-US" dirty="0"/>
            </a:br>
            <a:r>
              <a:rPr lang="en-US" dirty="0"/>
              <a:t>control of customer frequency and </a:t>
            </a:r>
            <a:br>
              <a:rPr lang="en-US" dirty="0"/>
            </a:br>
            <a:r>
              <a:rPr lang="en-US" dirty="0"/>
              <a:t>sales revenues</a:t>
            </a:r>
          </a:p>
          <a:p>
            <a:endParaRPr lang="en-US" dirty="0"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" name="Picture 8" descr="loyalty.jpg"/>
          <p:cNvPicPr>
            <a:picLocks noChangeAspect="1"/>
          </p:cNvPicPr>
          <p:nvPr/>
        </p:nvPicPr>
        <p:blipFill>
          <a:blip r:embed="rId2" cstate="print"/>
          <a:srcRect t="14091" r="15773" b="11567"/>
          <a:stretch>
            <a:fillRect/>
          </a:stretch>
        </p:blipFill>
        <p:spPr>
          <a:xfrm>
            <a:off x="6516216" y="2852936"/>
            <a:ext cx="2160240" cy="286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37B41-5711-454F-A9C8-59875B16A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SITUATION FACED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Situation Faced</a:t>
            </a:r>
            <a:br>
              <a:rPr lang="en-US" dirty="0"/>
            </a:br>
            <a:r>
              <a:rPr lang="en-US" sz="3600" dirty="0"/>
              <a:t> RFID Technology Readiness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movers in fashion began to adopt RFID in the early 2000’s </a:t>
            </a:r>
          </a:p>
          <a:p>
            <a:r>
              <a:rPr lang="en-US" dirty="0"/>
              <a:t>Decision to adopt RFID at ADLER in 2010</a:t>
            </a:r>
          </a:p>
          <a:p>
            <a:r>
              <a:rPr lang="en-US" dirty="0"/>
              <a:t>Goals of RFID adoption:  </a:t>
            </a:r>
          </a:p>
          <a:p>
            <a:pPr lvl="1"/>
            <a:r>
              <a:rPr lang="en-US" dirty="0"/>
              <a:t>improve process efficiency and effectiveness </a:t>
            </a:r>
          </a:p>
          <a:p>
            <a:pPr lvl="1"/>
            <a:r>
              <a:rPr lang="en-US" dirty="0"/>
              <a:t>increase customer satisfaction through faster checkout</a:t>
            </a:r>
          </a:p>
          <a:p>
            <a:pPr lvl="1"/>
            <a:r>
              <a:rPr lang="en-US" dirty="0"/>
              <a:t>prevent theft</a:t>
            </a:r>
          </a:p>
          <a:p>
            <a:pPr lvl="1"/>
            <a:r>
              <a:rPr lang="en-US" dirty="0"/>
              <a:t>provide better visibility of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Situation Faced</a:t>
            </a:r>
            <a:br>
              <a:rPr lang="en-US" dirty="0"/>
            </a:br>
            <a:r>
              <a:rPr lang="en-US" sz="3600" dirty="0"/>
              <a:t> </a:t>
            </a:r>
            <a:r>
              <a:rPr lang="de-DE" sz="3600" dirty="0" err="1"/>
              <a:t>Scope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RFID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textile </a:t>
            </a:r>
            <a:r>
              <a:rPr lang="de-DE" dirty="0" err="1"/>
              <a:t>assortment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87 % </a:t>
            </a:r>
            <a:r>
              <a:rPr lang="de-DE" dirty="0" err="1"/>
              <a:t>inhouse</a:t>
            </a:r>
            <a:r>
              <a:rPr lang="de-DE" dirty="0"/>
              <a:t> ADLER </a:t>
            </a:r>
            <a:r>
              <a:rPr lang="de-DE" dirty="0" err="1"/>
              <a:t>brands</a:t>
            </a:r>
            <a:endParaRPr lang="de-DE" dirty="0"/>
          </a:p>
          <a:p>
            <a:pPr lvl="1"/>
            <a:r>
              <a:rPr lang="de-DE" dirty="0"/>
              <a:t>13 % </a:t>
            </a:r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brands</a:t>
            </a:r>
            <a:endParaRPr lang="de-DE" dirty="0"/>
          </a:p>
          <a:p>
            <a:r>
              <a:rPr lang="de-DE" dirty="0"/>
              <a:t>179 </a:t>
            </a:r>
            <a:r>
              <a:rPr lang="de-DE" dirty="0" err="1"/>
              <a:t>stores</a:t>
            </a:r>
            <a:endParaRPr lang="de-DE" dirty="0"/>
          </a:p>
          <a:p>
            <a:r>
              <a:rPr lang="de-DE" dirty="0"/>
              <a:t>Store </a:t>
            </a:r>
            <a:r>
              <a:rPr lang="de-DE" dirty="0" err="1"/>
              <a:t>areas</a:t>
            </a:r>
            <a:r>
              <a:rPr lang="de-DE" dirty="0"/>
              <a:t>: 1,000 </a:t>
            </a:r>
            <a:r>
              <a:rPr lang="de-DE" dirty="0" err="1"/>
              <a:t>to</a:t>
            </a:r>
            <a:r>
              <a:rPr lang="de-DE" dirty="0"/>
              <a:t> 4,000 m²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layouts</a:t>
            </a:r>
            <a:endParaRPr lang="de-DE" dirty="0"/>
          </a:p>
          <a:p>
            <a:r>
              <a:rPr lang="en-US" dirty="0"/>
              <a:t>Sales volume 27 million pieces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1EACA5-49ED-46C4-BD90-4AB1D6F7C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ACTION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Taken </a:t>
            </a:r>
            <a:br>
              <a:rPr lang="en-US" dirty="0"/>
            </a:br>
            <a:r>
              <a:rPr lang="en-US" sz="3600" dirty="0"/>
              <a:t>RFID process improvement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phases: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Conception and provider selection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Realization and preparation of rollout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Rollout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/>
              <a:t>After each phase, the business case was evaluated for profitability</a:t>
            </a:r>
          </a:p>
          <a:p>
            <a:pPr marL="571500" indent="-514350">
              <a:buNone/>
            </a:pPr>
            <a:endParaRPr lang="en-US" dirty="0"/>
          </a:p>
          <a:p>
            <a:pPr marL="57150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Bildschirmpräsentation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1_Office-Design</vt:lpstr>
      <vt:lpstr>PowerPoint-Präsentation</vt:lpstr>
      <vt:lpstr>Adoption of RFID Technology – The Case of Adler. A European Fashion Retail Company </vt:lpstr>
      <vt:lpstr>INTRODUCTION</vt:lpstr>
      <vt:lpstr>Introduction Adler Modemärkte AG</vt:lpstr>
      <vt:lpstr>SITUATION FACED</vt:lpstr>
      <vt:lpstr>Situation Faced  RFID Technology Readiness</vt:lpstr>
      <vt:lpstr>Situation Faced  Scope of the project</vt:lpstr>
      <vt:lpstr>ACTION TAKEN</vt:lpstr>
      <vt:lpstr>Action Taken  RFID process improvement project</vt:lpstr>
      <vt:lpstr>Action Taken Phase 1: Conception and provider selection</vt:lpstr>
      <vt:lpstr>Action Taken Phase 2: Realization and preparation of rollout</vt:lpstr>
      <vt:lpstr>Action Taken Phase 3: Rollout</vt:lpstr>
      <vt:lpstr>RESULTS ACHIEVED</vt:lpstr>
      <vt:lpstr>Results achieved</vt:lpstr>
      <vt:lpstr>Results achieved</vt:lpstr>
      <vt:lpstr>Results achieved</vt:lpstr>
      <vt:lpstr>LESSONS LEARNED</vt:lpstr>
      <vt:lpstr>Lessons learned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Jan vom Brocke</dc:creator>
  <cp:lastModifiedBy>Magdalena</cp:lastModifiedBy>
  <cp:revision>16</cp:revision>
  <dcterms:created xsi:type="dcterms:W3CDTF">2017-03-06T10:51:33Z</dcterms:created>
  <dcterms:modified xsi:type="dcterms:W3CDTF">2017-08-14T13:04:05Z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